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10" r:id="rId17"/>
    <p:sldId id="275" r:id="rId18"/>
    <p:sldId id="276" r:id="rId19"/>
    <p:sldId id="311" r:id="rId20"/>
    <p:sldId id="273" r:id="rId21"/>
    <p:sldId id="274" r:id="rId22"/>
    <p:sldId id="30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7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4" r:id="rId40"/>
    <p:sldId id="293" r:id="rId41"/>
    <p:sldId id="295" r:id="rId42"/>
    <p:sldId id="296" r:id="rId43"/>
    <p:sldId id="299" r:id="rId44"/>
    <p:sldId id="300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06" r:id="rId57"/>
    <p:sldId id="301" r:id="rId58"/>
    <p:sldId id="302" r:id="rId59"/>
    <p:sldId id="303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8F9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954BB-BA09-4D8B-B707-C94D02197EF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F7226-CD35-4935-940B-8C52E493B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61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5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4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7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4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9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2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6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6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8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0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2.png"/><Relationship Id="rId10" Type="http://schemas.openxmlformats.org/officeDocument/2006/relationships/image" Target="../media/image7.png"/><Relationship Id="rId19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9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14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17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8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21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2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577147" y="137524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317454" y="554714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881552" y="834692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상관관계를 알 수 있다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790210" y="74166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56332" y="5000206"/>
            <a:ext cx="5129088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</a:t>
            </a:r>
          </a:p>
          <a:p>
            <a:pPr defTabSz="609630" latinLnBrk="0"/>
            <a:r>
              <a:rPr lang="en-US" altLang="ko-KR" sz="1400" dirty="0" err="1" smtClean="0">
                <a:solidFill>
                  <a:prstClr val="black"/>
                </a:solidFill>
              </a:rPr>
              <a:t>Numpy.random.choice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</a:rPr>
              <a:t>이용해서 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93.4</a:t>
            </a:r>
            <a:r>
              <a:rPr lang="en-US" altLang="ko-KR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%의 </a:t>
            </a:r>
            <a:r>
              <a:rPr lang="en-US" altLang="ko-KR" sz="14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양품데이터를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데이터 크기에 맞게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altLang="ko-KR" sz="14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축소</a:t>
            </a:r>
            <a:endParaRPr lang="en-US" altLang="ko-KR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ko-KR" altLang="en-US" sz="1400" dirty="0">
              <a:solidFill>
                <a:prstClr val="black"/>
              </a:solidFill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</a:t>
            </a:r>
          </a:p>
          <a:p>
            <a:pPr defTabSz="609630" latinLnBrk="0"/>
            <a:r>
              <a:rPr lang="en-US" altLang="ko-KR" sz="1400" dirty="0" smtClean="0">
                <a:solidFill>
                  <a:prstClr val="black"/>
                </a:solidFill>
              </a:rPr>
              <a:t>SMOTE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를 이용해서 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6.6%의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</a:t>
            </a:r>
            <a:r>
              <a:rPr lang="en-US" altLang="ko-KR" sz="14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양품 데이터</a:t>
            </a:r>
            <a:endParaRPr lang="en-US" altLang="ko-KR" sz="14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크기에 맞게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증식</a:t>
            </a:r>
            <a:endParaRPr lang="en-US" altLang="ko-KR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6428" y="1385113"/>
            <a:ext cx="5003309" cy="2687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400" b="1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SCiKit</a:t>
            </a:r>
            <a:r>
              <a:rPr lang="en-US" sz="2400" b="1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- learn</a:t>
            </a:r>
            <a:endParaRPr lang="en-US" sz="2400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분석을 할 때 유용하게 사용할 수 있는 </a:t>
            </a:r>
            <a:r>
              <a:rPr lang="ko-KR" altLang="en-US" dirty="0" smtClean="0"/>
              <a:t>라이브러리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smtClean="0"/>
              <a:t>여러가지 </a:t>
            </a:r>
            <a:r>
              <a:rPr lang="ko-KR" altLang="en-US" dirty="0" err="1"/>
              <a:t>머신러닝</a:t>
            </a:r>
            <a:r>
              <a:rPr lang="ko-KR" altLang="en-US" dirty="0"/>
              <a:t> 모듈로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285750" indent="-285750" defTabSz="609630" latinLnBrk="0">
              <a:buFontTx/>
              <a:buChar char="-"/>
            </a:pPr>
            <a:endParaRPr lang="en-US" altLang="ko-KR" dirty="0"/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RandomForest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Logisitic</a:t>
            </a:r>
            <a:r>
              <a:rPr lang="en-US" altLang="ko-KR" dirty="0" smtClean="0"/>
              <a:t> Regression</a:t>
            </a:r>
          </a:p>
          <a:p>
            <a:pPr marL="285750" indent="-285750" defTabSz="609630" latinLnBrk="0">
              <a:buFontTx/>
              <a:buChar char="-"/>
            </a:pPr>
            <a:endParaRPr lang="en-US" altLang="ko-KR" dirty="0" smtClean="0"/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2003691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6004865" y="4100732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b="1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</a:t>
            </a:r>
            <a:r>
              <a:rPr lang="en-US" sz="2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(Extreme Gradient Boosting)</a:t>
            </a:r>
            <a:endParaRPr lang="en-US" sz="2000" b="1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altLang="ko-KR" dirty="0" smtClean="0"/>
          </a:p>
          <a:p>
            <a:pPr defTabSz="609630" latinLnBrk="0"/>
            <a:r>
              <a:rPr lang="en-US" altLang="ko-KR" dirty="0"/>
              <a:t> </a:t>
            </a:r>
            <a:endParaRPr lang="en-US" altLang="ko-KR" dirty="0" smtClean="0"/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smtClean="0"/>
              <a:t>기존 </a:t>
            </a:r>
            <a:r>
              <a:rPr lang="en-US" altLang="ko-KR" dirty="0"/>
              <a:t>Gradient Boosting</a:t>
            </a:r>
            <a:r>
              <a:rPr lang="ko-KR" altLang="en-US" dirty="0"/>
              <a:t>에 과적합방지를 </a:t>
            </a:r>
            <a:r>
              <a:rPr lang="ko-KR" altLang="en-US" dirty="0" smtClean="0"/>
              <a:t>위한 기법이 </a:t>
            </a:r>
            <a:r>
              <a:rPr lang="ko-KR" altLang="en-US" dirty="0"/>
              <a:t>추가된 </a:t>
            </a:r>
            <a:r>
              <a:rPr lang="ko-KR" altLang="en-US" dirty="0" smtClean="0"/>
              <a:t>지도 학습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defTabSz="609630" latinLnBrk="0"/>
            <a:endParaRPr lang="en-US" altLang="ko-KR" dirty="0"/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err="1" smtClean="0"/>
              <a:t>잔차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실제값과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예측값의</a:t>
            </a:r>
            <a:r>
              <a:rPr lang="ko-KR" altLang="en-US" dirty="0" smtClean="0"/>
              <a:t> 차이</a:t>
            </a:r>
            <a:r>
              <a:rPr lang="en-US" altLang="ko-KR" dirty="0"/>
              <a:t>)</a:t>
            </a:r>
            <a:r>
              <a:rPr lang="ko-KR" altLang="en-US" dirty="0" smtClean="0"/>
              <a:t>를 이용하여 이전 모델의 약점을 보완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82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2552986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3250" y="1785219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4309" y="1609388"/>
            <a:ext cx="517682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/>
              <a:t>모델의 성능을 평가할 때 사용되는 지표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예측값이</a:t>
            </a:r>
            <a:r>
              <a:rPr lang="ko-KR" altLang="en-US" b="1" dirty="0" smtClean="0"/>
              <a:t> 실제 </a:t>
            </a:r>
            <a:r>
              <a:rPr lang="ko-KR" altLang="en-US" b="1" dirty="0" err="1" smtClean="0"/>
              <a:t>관측값을</a:t>
            </a:r>
            <a:r>
              <a:rPr lang="ko-KR" altLang="en-US" b="1" dirty="0" smtClean="0"/>
              <a:t> 얼마나 정확히 예측했는지 보여주는 행렬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TP(True Positive) : </a:t>
            </a:r>
            <a:r>
              <a:rPr lang="ko-KR" altLang="en-US" sz="1600" dirty="0" err="1" smtClean="0"/>
              <a:t>참긍정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이라고 예측한 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부품이 실제로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 판정을 받은 경우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TN(True Negative) : </a:t>
            </a:r>
            <a:r>
              <a:rPr lang="ko-KR" altLang="en-US" sz="1600" dirty="0" err="1" smtClean="0"/>
              <a:t>참부정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이라고 예측한 부품이 실제로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 판정을 받은 경우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FP(False Positive) : </a:t>
            </a:r>
            <a:r>
              <a:rPr lang="ko-KR" altLang="en-US" sz="1600" dirty="0" err="1" smtClean="0"/>
              <a:t>거짓긍정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이라고 예측한 부품이 실제로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 판정을 받은 경우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FN(False Negative) : </a:t>
            </a:r>
            <a:r>
              <a:rPr lang="ko-KR" altLang="en-US" sz="1600" dirty="0" err="1" smtClean="0"/>
              <a:t>거짓부정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이라고 예측한 부품이 실제로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 판정을 받은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080347" y="4417588"/>
            <a:ext cx="341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Logical Regression – Confusion Matrix</a:t>
            </a:r>
          </a:p>
          <a:p>
            <a:r>
              <a:rPr lang="en-US" altLang="ko-KR" sz="1200" b="1" dirty="0" smtClean="0"/>
              <a:t>[Over-Sampled]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Under-Sampled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Over-Sampled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2173550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2162132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88262" y="514875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9996549" y="2327707"/>
            <a:ext cx="224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Plotly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61" y="3241509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5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7626298" y="189829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많았습니다</a:t>
            </a:r>
            <a:endParaRPr lang="en-US" sz="20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ko-KR" altLang="en-US" sz="20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범위라고 생각되는 부분을 제외시켰습니다 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(range 2000~ 20000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altLang="ko-KR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9996549" y="2327707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30p, 31p,33p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17357" y="3038994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9" name="직사각형 98"/>
          <p:cNvSpPr/>
          <p:nvPr/>
        </p:nvSpPr>
        <p:spPr>
          <a:xfrm>
            <a:off x="7626298" y="1898295"/>
            <a:ext cx="2374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741927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직사각형 89"/>
          <p:cNvSpPr/>
          <p:nvPr/>
        </p:nvSpPr>
        <p:spPr>
          <a:xfrm>
            <a:off x="7039289" y="1499228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819071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7836073" y="804387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773306" y="5408169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2596411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1732594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5" name="직사각형 94"/>
          <p:cNvSpPr/>
          <p:nvPr/>
        </p:nvSpPr>
        <p:spPr>
          <a:xfrm>
            <a:off x="7665360" y="863231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2859600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1851259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5" name="직사각형 94"/>
          <p:cNvSpPr/>
          <p:nvPr/>
        </p:nvSpPr>
        <p:spPr>
          <a:xfrm>
            <a:off x="7424683" y="952140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391062" y="1899883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1106616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 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7415" y="1587418"/>
            <a:ext cx="6483149" cy="3666466"/>
            <a:chOff x="0" y="0"/>
            <a:chExt cx="18285712" cy="9828569"/>
          </a:xfrm>
        </p:grpSpPr>
        <p:grpSp>
          <p:nvGrpSpPr>
            <p:cNvPr id="89" name="그룹 1001"/>
            <p:cNvGrpSpPr/>
            <p:nvPr/>
          </p:nvGrpSpPr>
          <p:grpSpPr>
            <a:xfrm>
              <a:off x="0" y="0"/>
              <a:ext cx="18285712" cy="9828569"/>
              <a:chOff x="0" y="0"/>
              <a:chExt cx="18285714" cy="9828571"/>
            </a:xfrm>
          </p:grpSpPr>
          <p:pic>
            <p:nvPicPr>
              <p:cNvPr id="90" name="Object 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0" y="0"/>
                <a:ext cx="18285714" cy="9828571"/>
              </a:xfrm>
              <a:prstGeom prst="rect">
                <a:avLst/>
              </a:prstGeom>
            </p:spPr>
          </p:pic>
        </p:grpSp>
        <p:grpSp>
          <p:nvGrpSpPr>
            <p:cNvPr id="112" name="그룹 1008"/>
            <p:cNvGrpSpPr/>
            <p:nvPr/>
          </p:nvGrpSpPr>
          <p:grpSpPr>
            <a:xfrm>
              <a:off x="7690079" y="4154046"/>
              <a:ext cx="2930951" cy="581566"/>
              <a:chOff x="7690079" y="4154047"/>
              <a:chExt cx="2930952" cy="581565"/>
            </a:xfrm>
          </p:grpSpPr>
          <p:pic>
            <p:nvPicPr>
              <p:cNvPr id="113" name="Object 2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690079" y="4154047"/>
                <a:ext cx="2930952" cy="581565"/>
              </a:xfrm>
              <a:prstGeom prst="rect">
                <a:avLst/>
              </a:prstGeom>
            </p:spPr>
          </p:pic>
        </p:grpSp>
        <p:grpSp>
          <p:nvGrpSpPr>
            <p:cNvPr id="116" name="그룹 1010"/>
            <p:cNvGrpSpPr/>
            <p:nvPr/>
          </p:nvGrpSpPr>
          <p:grpSpPr>
            <a:xfrm>
              <a:off x="7713888" y="5190475"/>
              <a:ext cx="2907142" cy="504764"/>
              <a:chOff x="7713889" y="5190476"/>
              <a:chExt cx="2907143" cy="504764"/>
            </a:xfrm>
          </p:grpSpPr>
          <p:pic>
            <p:nvPicPr>
              <p:cNvPr id="117" name="Object 3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7713889" y="5190476"/>
                <a:ext cx="2907143" cy="504764"/>
              </a:xfrm>
              <a:prstGeom prst="rect">
                <a:avLst/>
              </a:prstGeom>
            </p:spPr>
          </p:pic>
        </p:grpSp>
      </p:grpSp>
      <p:grpSp>
        <p:nvGrpSpPr>
          <p:cNvPr id="126" name="그룹 1012"/>
          <p:cNvGrpSpPr/>
          <p:nvPr/>
        </p:nvGrpSpPr>
        <p:grpSpPr>
          <a:xfrm>
            <a:off x="1021456" y="1933575"/>
            <a:ext cx="238225" cy="155387"/>
            <a:chOff x="2600516" y="318617"/>
            <a:chExt cx="589960" cy="299025"/>
          </a:xfrm>
        </p:grpSpPr>
        <p:pic>
          <p:nvPicPr>
            <p:cNvPr id="127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00516" y="318617"/>
              <a:ext cx="589960" cy="299025"/>
            </a:xfrm>
            <a:prstGeom prst="rect">
              <a:avLst/>
            </a:prstGeom>
          </p:spPr>
        </p:pic>
      </p:grpSp>
      <p:sp>
        <p:nvSpPr>
          <p:cNvPr id="129" name="Object 159"/>
          <p:cNvSpPr txBox="1"/>
          <p:nvPr/>
        </p:nvSpPr>
        <p:spPr>
          <a:xfrm>
            <a:off x="7424383" y="1965775"/>
            <a:ext cx="360765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내비바의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0" cap="none" spc="-133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로그인을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클릭해서 로그인 페이지에 들어갈 수 있습니다</a:t>
            </a:r>
            <a:endParaRPr kumimoji="0" lang="en-US" altLang="ko-KR" sz="1800" b="0" i="0" u="none" strike="noStrike" kern="0" cap="none" spc="-133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아이디와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비밀번호를 입력해서 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로그인할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있습니다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2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3" name="Object 159"/>
          <p:cNvSpPr txBox="1"/>
          <p:nvPr/>
        </p:nvSpPr>
        <p:spPr>
          <a:xfrm>
            <a:off x="7449043" y="1967192"/>
            <a:ext cx="360765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-UCI </a:t>
            </a: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SECOM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데이터를 시각화한 것을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볼 수 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게시물을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추가할 수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클릭하여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설명을 읽을 수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616869" y="2347913"/>
            <a:ext cx="367506" cy="132705"/>
          </a:xfrm>
          <a:prstGeom prst="rect">
            <a:avLst/>
          </a:prstGeom>
          <a:noFill/>
          <a:ln>
            <a:solidFill>
              <a:srgbClr val="DB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7507" y="1644784"/>
            <a:ext cx="6662954" cy="3609100"/>
          </a:xfrm>
          <a:prstGeom prst="rect">
            <a:avLst/>
          </a:prstGeom>
        </p:spPr>
      </p:pic>
      <p:grpSp>
        <p:nvGrpSpPr>
          <p:cNvPr id="90" name="그룹 1012"/>
          <p:cNvGrpSpPr/>
          <p:nvPr/>
        </p:nvGrpSpPr>
        <p:grpSpPr>
          <a:xfrm>
            <a:off x="1785615" y="2313780"/>
            <a:ext cx="364432" cy="140496"/>
            <a:chOff x="2600516" y="318617"/>
            <a:chExt cx="589960" cy="299025"/>
          </a:xfrm>
        </p:grpSpPr>
        <p:pic>
          <p:nvPicPr>
            <p:cNvPr id="92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00516" y="318617"/>
              <a:ext cx="589960" cy="299025"/>
            </a:xfrm>
            <a:prstGeom prst="rect">
              <a:avLst/>
            </a:prstGeom>
          </p:spPr>
        </p:pic>
      </p:grpSp>
      <p:sp>
        <p:nvSpPr>
          <p:cNvPr id="95" name="직사각형 94"/>
          <p:cNvSpPr/>
          <p:nvPr/>
        </p:nvSpPr>
        <p:spPr>
          <a:xfrm>
            <a:off x="1850986" y="2681762"/>
            <a:ext cx="1882447" cy="1582758"/>
          </a:xfrm>
          <a:prstGeom prst="rect">
            <a:avLst/>
          </a:prstGeom>
          <a:noFill/>
          <a:ln>
            <a:solidFill>
              <a:srgbClr val="DB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9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2" y="1967192"/>
            <a:ext cx="459511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관계파악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산점도그래프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불량도 검사를 하기 위해 사용하였다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/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양품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불량</a:t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적다는 것을 확인할 수 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추천</a:t>
            </a: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수정</a:t>
            </a: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삭제를 할 수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0305" y="1629424"/>
            <a:ext cx="6664579" cy="3624459"/>
          </a:xfrm>
          <a:prstGeom prst="rect">
            <a:avLst/>
          </a:prstGeom>
        </p:spPr>
      </p:pic>
      <p:grpSp>
        <p:nvGrpSpPr>
          <p:cNvPr id="89" name="그룹 1012"/>
          <p:cNvGrpSpPr/>
          <p:nvPr/>
        </p:nvGrpSpPr>
        <p:grpSpPr>
          <a:xfrm>
            <a:off x="1877628" y="4347578"/>
            <a:ext cx="665621" cy="186321"/>
            <a:chOff x="2600516" y="318617"/>
            <a:chExt cx="589960" cy="299025"/>
          </a:xfrm>
        </p:grpSpPr>
        <p:pic>
          <p:nvPicPr>
            <p:cNvPr id="92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00516" y="318617"/>
              <a:ext cx="589960" cy="29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64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4" y="1967192"/>
            <a:ext cx="254750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다중산점그래프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관계파악그래프에서 보았던 센서들 전부의 다중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산점그래프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6879" y="1629425"/>
            <a:ext cx="6658006" cy="36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4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3" y="1967192"/>
            <a:ext cx="360765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중요도 시각화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모델을 통해 어떤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결과값에 가장 많은 영향을 미치는지에 대한 분석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6879" y="1627545"/>
            <a:ext cx="6672677" cy="36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2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2" name="Object 159"/>
          <p:cNvSpPr txBox="1"/>
          <p:nvPr/>
        </p:nvSpPr>
        <p:spPr>
          <a:xfrm>
            <a:off x="7435766" y="1957462"/>
            <a:ext cx="360765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-Wafer </a:t>
            </a:r>
            <a:r>
              <a:rPr kumimoji="0" lang="en-US" altLang="ko-KR" sz="18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811k 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데이터를 시각화한 것을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볼 수 있습니다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게시물을 추가할 수 있습니다</a:t>
            </a:r>
            <a:endParaRPr kumimoji="0" lang="en-US" altLang="ko-KR" sz="1800" b="0" i="0" u="none" strike="noStrike" kern="0" cap="none" spc="-133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클릭하여 설명을 읽을 수 있습니다</a:t>
            </a:r>
            <a:endParaRPr kumimoji="0" lang="en-US" altLang="ko-KR" sz="1800" b="0" i="0" u="none" strike="noStrike" kern="0" cap="none" spc="-133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7906" y="1618971"/>
            <a:ext cx="6824366" cy="3696532"/>
          </a:xfrm>
          <a:prstGeom prst="rect">
            <a:avLst/>
          </a:prstGeom>
        </p:spPr>
      </p:pic>
      <p:grpSp>
        <p:nvGrpSpPr>
          <p:cNvPr id="89" name="그룹 1012"/>
          <p:cNvGrpSpPr/>
          <p:nvPr/>
        </p:nvGrpSpPr>
        <p:grpSpPr>
          <a:xfrm>
            <a:off x="1750668" y="1957462"/>
            <a:ext cx="335308" cy="136101"/>
            <a:chOff x="2600516" y="318617"/>
            <a:chExt cx="589960" cy="299025"/>
          </a:xfrm>
        </p:grpSpPr>
        <p:pic>
          <p:nvPicPr>
            <p:cNvPr id="90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00516" y="318617"/>
              <a:ext cx="589960" cy="299025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852312" y="2308323"/>
            <a:ext cx="344151" cy="132705"/>
          </a:xfrm>
          <a:prstGeom prst="rect">
            <a:avLst/>
          </a:prstGeom>
          <a:noFill/>
          <a:ln>
            <a:solidFill>
              <a:srgbClr val="DB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933121" y="2707174"/>
            <a:ext cx="1910218" cy="1582147"/>
          </a:xfrm>
          <a:prstGeom prst="rect">
            <a:avLst/>
          </a:prstGeom>
          <a:noFill/>
          <a:ln>
            <a:solidFill>
              <a:srgbClr val="DB4A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63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2" y="1967192"/>
            <a:ext cx="459511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Defective Rate By Size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크기가 커질수록 불량 패턴화 감소</a:t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=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웨이퍼크기가 작을수록 불량의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패턴화가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확실하게 나타남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9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8721" y="1641341"/>
            <a:ext cx="6631874" cy="35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2" y="1967192"/>
            <a:ext cx="474295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제외한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많이 감소하였습니다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9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8721" y="1622769"/>
            <a:ext cx="6666162" cy="36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3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02" name="Object 159"/>
          <p:cNvSpPr txBox="1"/>
          <p:nvPr/>
        </p:nvSpPr>
        <p:spPr>
          <a:xfrm>
            <a:off x="7449042" y="1967192"/>
            <a:ext cx="4595115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 다른 불량 유형에 비하여 차이가 적은 편으로 나타났습니다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 1376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7.5%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높은 수치를 나타냈고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1109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6.9%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1376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0.6%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차이를 보였습니다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1075,2126,3036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세개의 크기가 비슷하게 나타났습니다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 1075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21.1%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나타났고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2126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15.7%, 3036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14.7%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나타났습니다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이외의 크기는 차이가 크지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않는걸로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나타났습니다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‘Random’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1349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14.3%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높은 수치를 나타냈고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밑인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1638, 533, 1080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 비슷한 수치를 나타냈으며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외에의 크기는 비슷한 비율을 나타냈습니다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‘Near-Full’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741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두번째로 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516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보다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4.7%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 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&lt;-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너무 많아서 개수가 작은 값들은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Other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묶음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</a:p>
        </p:txBody>
      </p:sp>
      <p:sp>
        <p:nvSpPr>
          <p:cNvPr id="89" name="Object 159"/>
          <p:cNvSpPr txBox="1"/>
          <p:nvPr/>
        </p:nvSpPr>
        <p:spPr>
          <a:xfrm>
            <a:off x="7415946" y="1557352"/>
            <a:ext cx="40482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0784" y="1632019"/>
            <a:ext cx="6653217" cy="360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6129" y="1396291"/>
            <a:ext cx="8710574" cy="4718228"/>
          </a:xfrm>
          <a:prstGeom prst="rect">
            <a:avLst/>
          </a:prstGeom>
        </p:spPr>
      </p:pic>
      <p:sp>
        <p:nvSpPr>
          <p:cNvPr id="92" name="Object 159"/>
          <p:cNvSpPr txBox="1"/>
          <p:nvPr/>
        </p:nvSpPr>
        <p:spPr>
          <a:xfrm>
            <a:off x="9683748" y="1357963"/>
            <a:ext cx="168228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 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0" name="Object 159"/>
          <p:cNvSpPr txBox="1"/>
          <p:nvPr/>
        </p:nvSpPr>
        <p:spPr>
          <a:xfrm>
            <a:off x="9725106" y="1791054"/>
            <a:ext cx="239336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1800" b="0" i="0" u="none" strike="noStrike" kern="0" cap="none" spc="-133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게시글에</a:t>
            </a: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들어가서</a:t>
            </a:r>
            <a:endParaRPr kumimoji="0" lang="en-US" altLang="ko-KR" sz="1800" b="0" i="0" u="none" strike="noStrike" kern="0" cap="none" spc="-133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볼 수 있습니다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9957268" y="1600912"/>
            <a:ext cx="17806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 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0288" y="1652729"/>
            <a:ext cx="9162505" cy="489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9" y="488819"/>
            <a:ext cx="9347231" cy="599590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1700</Words>
  <Application>Microsoft Office PowerPoint</Application>
  <PresentationFormat>와이드스크린</PresentationFormat>
  <Paragraphs>478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?? ??</vt:lpstr>
      <vt:lpstr>Cafe24 Ssurround</vt:lpstr>
      <vt:lpstr>맑은 고딕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50</cp:revision>
  <dcterms:created xsi:type="dcterms:W3CDTF">2023-05-22T00:49:57Z</dcterms:created>
  <dcterms:modified xsi:type="dcterms:W3CDTF">2023-05-24T06:18:14Z</dcterms:modified>
</cp:coreProperties>
</file>